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4"/>
  </p:notesMasterIdLst>
  <p:handoutMasterIdLst>
    <p:handoutMasterId r:id="rId25"/>
  </p:handoutMasterIdLst>
  <p:sldIdLst>
    <p:sldId id="1748" r:id="rId8"/>
    <p:sldId id="1749" r:id="rId9"/>
    <p:sldId id="1760" r:id="rId10"/>
    <p:sldId id="1761" r:id="rId11"/>
    <p:sldId id="1750" r:id="rId12"/>
    <p:sldId id="1751" r:id="rId13"/>
    <p:sldId id="1752" r:id="rId14"/>
    <p:sldId id="1753" r:id="rId15"/>
    <p:sldId id="1754" r:id="rId16"/>
    <p:sldId id="1755" r:id="rId17"/>
    <p:sldId id="1756" r:id="rId18"/>
    <p:sldId id="1757" r:id="rId19"/>
    <p:sldId id="1758" r:id="rId20"/>
    <p:sldId id="1759" r:id="rId21"/>
    <p:sldId id="1770" r:id="rId22"/>
    <p:sldId id="1766" r:id="rId23"/>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3" id="{82884CC8-64E1-4CFE-9ADB-320B37E0B1C6}">
          <p14:sldIdLst>
            <p14:sldId id="1748"/>
            <p14:sldId id="1749"/>
            <p14:sldId id="1760"/>
            <p14:sldId id="1761"/>
            <p14:sldId id="1750"/>
            <p14:sldId id="1751"/>
            <p14:sldId id="1752"/>
            <p14:sldId id="1753"/>
            <p14:sldId id="1754"/>
            <p14:sldId id="1755"/>
            <p14:sldId id="1756"/>
            <p14:sldId id="1757"/>
            <p14:sldId id="1758"/>
            <p14:sldId id="1759"/>
            <p14:sldId id="1770"/>
            <p14:sldId id="17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C06245-D240-48A8-991A-EF7909F572C0}" v="79" dt="2021-02-08T22:39:15.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data from multiple sources into Power BI Desktop, the data retains its predefined table and column names. You might want to change some of these names so that they are in a consistent format, easier to work with, and more meaningful to a user. You can use Power Query Editor in Power BI Desktop to make these name changes and simplify your data structure.</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Rename a query</a:t>
            </a:r>
          </a:p>
          <a:p>
            <a:pPr algn="l"/>
            <a:r>
              <a:rPr lang="en-US" b="0" i="0" dirty="0">
                <a:effectLst/>
                <a:latin typeface="Segoe UI" panose="020B0502040204020203" pitchFamily="34" charset="0"/>
              </a:rPr>
              <a:t>It's good practice to change uncommon or unhelpful query names to names that are more obvious or that the user is more familiar with.</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values</a:t>
            </a:r>
          </a:p>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Replace Values</a:t>
            </a:r>
            <a:r>
              <a:rPr lang="en-US" b="0" i="0" dirty="0">
                <a:effectLst/>
                <a:latin typeface="Segoe UI" panose="020B0502040204020203" pitchFamily="34" charset="0"/>
              </a:rPr>
              <a:t> feature in Power Query Editor to replace any value with another value in a selected column.</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Replace null values</a:t>
            </a:r>
          </a:p>
          <a:p>
            <a:pPr algn="l"/>
            <a:r>
              <a:rPr lang="en-US" b="0" i="0" dirty="0">
                <a:effectLst/>
                <a:latin typeface="Segoe UI" panose="020B0502040204020203" pitchFamily="34" charset="0"/>
              </a:rPr>
              <a:t>Occasionally, you might find that your data sources contain null values.</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Remove duplicates</a:t>
            </a:r>
          </a:p>
          <a:p>
            <a:pPr algn="l"/>
            <a:r>
              <a:rPr lang="en-US" b="0" i="0" dirty="0">
                <a:effectLst/>
                <a:latin typeface="Segoe UI" panose="020B0502040204020203" pitchFamily="34" charset="0"/>
              </a:rPr>
              <a:t>You can also remove duplicates from columns to only keep unique names in a selected column</a:t>
            </a:r>
            <a:r>
              <a:rPr lang="en-US" b="0" i="0" dirty="0">
                <a:solidFill>
                  <a:srgbClr val="D4D4D4"/>
                </a:solidFill>
                <a:effectLst/>
                <a:latin typeface="Segoe UI" panose="020B0502040204020203" pitchFamily="34" charset="0"/>
              </a:rPr>
              <a:t>.</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Best practices for naming tables, columns, and values</a:t>
            </a:r>
          </a:p>
          <a:p>
            <a:pPr algn="l"/>
            <a:r>
              <a:rPr lang="en-US" b="0" i="0" dirty="0">
                <a:effectLst/>
                <a:latin typeface="Segoe UI" panose="020B0502040204020203" pitchFamily="34" charset="0"/>
              </a:rPr>
              <a:t>A best practice is to give your tables, columns, and measures descriptive business terms and replace underscores ("_") with spaces. Be consistent with abbreviations, prefaces, and words like "number" and "ID." Excessively short abbreviations can cause confusion if they are not commonly used within the organization.</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When you import a table from any data source, Power BI Desktop automatically starts scanning the first 1,000 rows (default setting) and tries to detect the type of data in the columns. Some situations might occur where Power BI Desktop does not detect the correct data type. Where incorrect data types occur, you will experience performance issues.</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A best practice is to evaluate the column data types in Power Query Editor before you load the data into a Power BI data model. If you determine that a data type is incorrect, you can change it. You might also want to apply a format to the values in a column and change the summarization default for a column.</a:t>
            </a:r>
            <a:endParaRPr lang="en-US" b="0" i="0" dirty="0">
              <a:solidFill>
                <a:srgbClr val="D4D4D4"/>
              </a:solidFill>
              <a:effectLst/>
              <a:latin typeface="Segoe UI" panose="020B0502040204020203" pitchFamily="34" charset="0"/>
            </a:endParaRPr>
          </a:p>
          <a:p>
            <a:endParaRPr lang="en-US" b="0" i="0" dirty="0">
              <a:solidFill>
                <a:srgbClr val="D4D4D4"/>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panose="020B0502040204020203" pitchFamily="34" charset="0"/>
              </a:rPr>
              <a:t>Implications of incorrect data types</a:t>
            </a:r>
          </a:p>
          <a:p>
            <a:r>
              <a:rPr lang="en-US" b="0" i="0" dirty="0">
                <a:effectLst/>
                <a:latin typeface="Segoe UI" panose="020B0502040204020203" pitchFamily="34" charset="0"/>
              </a:rPr>
              <a:t>Incorrect data types will prevent you from creating certain calculations, deriving hierarchies, or creating proper relationships with other tables.</a:t>
            </a:r>
            <a:endParaRPr lang="en-US" b="0" i="0" dirty="0">
              <a:solidFill>
                <a:srgbClr val="D4D4D4"/>
              </a:solidFill>
              <a:effectLst/>
              <a:latin typeface="-apple-system"/>
            </a:endParaRPr>
          </a:p>
          <a:p>
            <a:r>
              <a:rPr lang="en-US" b="1" i="0" dirty="0">
                <a:solidFill>
                  <a:srgbClr val="D4D4D4"/>
                </a:solidFill>
                <a:effectLst/>
                <a:latin typeface="-apple-system"/>
              </a:rPr>
              <a:t>&lt;CLICK&gt;</a:t>
            </a:r>
          </a:p>
          <a:p>
            <a:r>
              <a:rPr lang="en-US" b="0" i="0" dirty="0">
                <a:effectLst/>
                <a:latin typeface="Segoe UI" panose="020B0502040204020203" pitchFamily="34" charset="0"/>
              </a:rPr>
              <a:t>For example, if you try to calculate the Quantity of Orders YTD, you will get the following error stating that the </a:t>
            </a:r>
            <a:r>
              <a:rPr lang="en-US" b="1" i="0" dirty="0" err="1">
                <a:effectLst/>
                <a:latin typeface="Segoe UI" panose="020B0502040204020203" pitchFamily="34" charset="0"/>
              </a:rPr>
              <a:t>OrderDate</a:t>
            </a:r>
            <a:r>
              <a:rPr lang="en-US" b="0" i="0" dirty="0">
                <a:effectLst/>
                <a:latin typeface="Segoe UI" panose="020B0502040204020203" pitchFamily="34" charset="0"/>
              </a:rPr>
              <a:t> column data type is not Date, which is required in time-based calculations.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Change the column data type</a:t>
            </a:r>
          </a:p>
          <a:p>
            <a:pPr algn="l"/>
            <a:r>
              <a:rPr lang="en-US" b="0" i="0" dirty="0">
                <a:effectLst/>
                <a:latin typeface="Segoe UI" panose="020B0502040204020203" pitchFamily="34" charset="0"/>
              </a:rPr>
              <a:t>You can change the data type of a column in two places: in Power Query Editor and in the Power BI Desktop Report view by using the column tools. It is best to change the data type in the Power Query Editor before you load the data.</a:t>
            </a:r>
          </a:p>
          <a:p>
            <a:endParaRPr lang="en-US" b="0" i="0" dirty="0">
              <a:effectLst/>
              <a:latin typeface="Segoe UI" panose="020B0502040204020203" pitchFamily="34" charset="0"/>
            </a:endParaRPr>
          </a:p>
          <a:p>
            <a:r>
              <a:rPr lang="en-US" b="0" i="0" dirty="0">
                <a:effectLst/>
                <a:latin typeface="Segoe UI" panose="020B0502040204020203" pitchFamily="34" charset="0"/>
              </a:rPr>
              <a:t>As with any other changes that you make in Power Query Editor, the change that you make to the column data type is saved as a programmed step. This step is called </a:t>
            </a:r>
            <a:r>
              <a:rPr lang="en-US" b="1" i="0" dirty="0">
                <a:effectLst/>
                <a:latin typeface="Segoe UI" panose="020B0502040204020203" pitchFamily="34" charset="0"/>
              </a:rPr>
              <a:t>Changed Type</a:t>
            </a:r>
            <a:r>
              <a:rPr lang="en-US" b="0" i="0" dirty="0">
                <a:effectLst/>
                <a:latin typeface="Segoe UI" panose="020B0502040204020203" pitchFamily="34" charset="0"/>
              </a:rPr>
              <a:t> and it will be iterated every time the data is refreshed.</a:t>
            </a:r>
            <a:br>
              <a:rPr lang="en-US" dirty="0"/>
            </a:br>
            <a:endParaRPr lang="en-US" b="0" i="0" dirty="0">
              <a:solidFill>
                <a:srgbClr val="D4D4D4"/>
              </a:solidFill>
              <a:effectLst/>
              <a:latin typeface="-apple-system"/>
            </a:endParaRPr>
          </a:p>
          <a:p>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b="0" i="0" dirty="0">
                <a:effectLst/>
                <a:latin typeface="Segoe UI" panose="020B0502040204020203" pitchFamily="34" charset="0"/>
              </a:rPr>
              <a:t>You can combine the tables in two different ways: merging and appending.</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Append queries</a:t>
            </a:r>
          </a:p>
          <a:p>
            <a:pPr algn="l"/>
            <a:r>
              <a:rPr lang="en-US" b="0" i="0" dirty="0">
                <a:effectLst/>
                <a:latin typeface="Segoe UI" panose="020B0502040204020203" pitchFamily="34" charset="0"/>
              </a:rPr>
              <a:t>When you append queries, you will be adding rows of data to another table or query.</a:t>
            </a:r>
          </a:p>
          <a:p>
            <a:endParaRPr lang="en-US" dirty="0"/>
          </a:p>
          <a:p>
            <a:pPr algn="l"/>
            <a:r>
              <a:rPr lang="en-US" b="1" i="0" dirty="0">
                <a:effectLst/>
                <a:latin typeface="Segoe UI" panose="020B0502040204020203" pitchFamily="34" charset="0"/>
              </a:rPr>
              <a:t>Merge queries</a:t>
            </a:r>
          </a:p>
          <a:p>
            <a:pPr algn="l"/>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Each time you shape data in Power Query, you create a step in the Power Query process. Those steps can be reordered, deleted, and modified where it makes sense. Each cleaning step that you made was likely created by using the graphical interface, but Power Query uses the M language behind the scenes. The combined steps are available to read by using the Power Query Advanced Editor. The M language is always available to be read and modified directly.  It is not required that you use M code to take advantage of Power Query. You will rarely need to write M code, but it can still prove useful. Because each step in Power Query is written in M code, even if the UI created it for you, you can use those steps to learn M code and customize it to suit your needs.</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Each Power Query step will roughly align with one or two lines of M code. You don't have to be an expert in M code to be able to read it. You can even experiment with changing it. For instance, if you need to change the name of a database, you could do it right in the code and then select </a:t>
            </a:r>
            <a:r>
              <a:rPr lang="en-US" b="1" i="0" dirty="0">
                <a:effectLst/>
                <a:latin typeface="Segoe UI" panose="020B0502040204020203" pitchFamily="34" charset="0"/>
              </a:rPr>
              <a:t>Done</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might notice that M code is written top-down. Later steps in the process can refer to previous steps by the variable name to the right of the equal sign. Be careful about reordering these steps because it could ruin the statement dependencies. Write to a query formula step by using the </a:t>
            </a:r>
            <a:r>
              <a:rPr lang="en-US" b="1" i="0" dirty="0">
                <a:effectLst/>
                <a:latin typeface="Segoe UI" panose="020B0502040204020203" pitchFamily="34" charset="0"/>
              </a:rPr>
              <a:t>in</a:t>
            </a:r>
            <a:r>
              <a:rPr lang="en-US" b="0" i="0" dirty="0">
                <a:effectLst/>
                <a:latin typeface="Segoe UI" panose="020B0502040204020203" pitchFamily="34" charset="0"/>
              </a:rPr>
              <a:t> statement. Generally, the last query step is used as the </a:t>
            </a:r>
            <a:r>
              <a:rPr lang="en-US" b="1" i="0" dirty="0">
                <a:effectLst/>
                <a:latin typeface="Segoe UI" panose="020B0502040204020203" pitchFamily="34" charset="0"/>
              </a:rPr>
              <a:t>in final data set</a:t>
            </a:r>
            <a:r>
              <a:rPr lang="en-US" b="0" i="0" dirty="0">
                <a:effectLst/>
                <a:latin typeface="Segoe UI" panose="020B0502040204020203" pitchFamily="34" charset="0"/>
              </a:rPr>
              <a:t> result.</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How to profile the data</a:t>
            </a:r>
          </a:p>
          <a:p>
            <a:pPr marL="171450" indent="-171450">
              <a:buFont typeface="Arial" panose="020B0604020202020204" pitchFamily="34" charset="0"/>
              <a:buChar char="•"/>
            </a:pPr>
            <a:r>
              <a:rPr lang="en-US" dirty="0"/>
              <a:t>How to shape data</a:t>
            </a:r>
          </a:p>
          <a:p>
            <a:pPr marL="171450" indent="-171450">
              <a:buFont typeface="Arial" panose="020B0604020202020204" pitchFamily="34" charset="0"/>
              <a:buChar char="•"/>
            </a:pPr>
            <a:r>
              <a:rPr lang="en-US" dirty="0"/>
              <a:t>How to enhance the structure of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D4D4D4"/>
                </a:solidFill>
                <a:effectLst/>
                <a:latin typeface="-apple-system"/>
              </a:rPr>
              <a:t>Profile the data</a:t>
            </a:r>
          </a:p>
          <a:p>
            <a:pPr marL="171450" indent="-171450" algn="l">
              <a:buFont typeface="Arial" panose="020B0604020202020204" pitchFamily="34" charset="0"/>
              <a:buChar char="•"/>
            </a:pPr>
            <a:r>
              <a:rPr lang="en-US" b="0" i="0" dirty="0">
                <a:solidFill>
                  <a:srgbClr val="D4D4D4"/>
                </a:solidFill>
                <a:effectLst/>
                <a:latin typeface="-apple-system"/>
              </a:rPr>
              <a:t>Shape the data</a:t>
            </a:r>
          </a:p>
          <a:p>
            <a:pPr marL="171450" indent="-171450" algn="l">
              <a:buFont typeface="Arial" panose="020B0604020202020204" pitchFamily="34" charset="0"/>
              <a:buChar char="•"/>
            </a:pPr>
            <a:r>
              <a:rPr lang="en-US" b="0" i="0" dirty="0">
                <a:solidFill>
                  <a:srgbClr val="D4D4D4"/>
                </a:solidFill>
                <a:effectLst/>
                <a:latin typeface="-apple-system"/>
              </a:rPr>
              <a:t>Enhance the structure of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4770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Profiling data is about studying the nuances of the data: determining anomalies, examining and developing the underlying data structures, and querying data statistics such as row counts, value distributions, minimum and maximum values, averages, and so on. This concept is important because it allows you to shape and organize the data so that interacting with the data and identifying the distribution of the data is uncomplicated, therefore helping to make your task of working with the data on the front end to develop report elements near effortless.</a:t>
            </a:r>
          </a:p>
          <a:p>
            <a:pPr algn="l"/>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Examine data structures</a:t>
            </a:r>
          </a:p>
          <a:p>
            <a:pPr algn="l"/>
            <a:r>
              <a:rPr lang="en-US" b="0" i="0" dirty="0">
                <a:effectLst/>
                <a:latin typeface="Segoe UI" panose="020B0502040204020203" pitchFamily="34" charset="0"/>
              </a:rPr>
              <a:t>Before you begin examining the data in Power Query Editor, you should first learn about the underlying data structures that data is organized in.</a:t>
            </a:r>
          </a:p>
          <a:p>
            <a:pPr algn="l"/>
            <a:endParaRPr lang="en-US" b="0" i="0" dirty="0">
              <a:solidFill>
                <a:srgbClr val="D4D4D4"/>
              </a:solidFill>
              <a:effectLst/>
              <a:latin typeface="Segoe UI" panose="020B0502040204020203" pitchFamily="34" charset="0"/>
            </a:endParaRPr>
          </a:p>
          <a:p>
            <a:pPr algn="l"/>
            <a:r>
              <a:rPr lang="en-US" b="1" i="0" dirty="0">
                <a:solidFill>
                  <a:srgbClr val="D4D4D4"/>
                </a:solidFill>
                <a:effectLst/>
                <a:latin typeface="Segoe UI" panose="020B0502040204020203" pitchFamily="34" charset="0"/>
              </a:rPr>
              <a:t>&lt;CLICK&gt;</a:t>
            </a:r>
          </a:p>
          <a:p>
            <a:pPr algn="l"/>
            <a:r>
              <a:rPr lang="en-US" b="1" i="0" dirty="0">
                <a:effectLst/>
                <a:latin typeface="Segoe UI" panose="020B0502040204020203" pitchFamily="34" charset="0"/>
              </a:rPr>
              <a:t>Find data anomalies and data statistics</a:t>
            </a:r>
          </a:p>
          <a:p>
            <a:pPr algn="l"/>
            <a:r>
              <a:rPr lang="en-US" b="0" i="0" dirty="0">
                <a:effectLst/>
                <a:latin typeface="Segoe UI" panose="020B0502040204020203" pitchFamily="34" charset="0"/>
              </a:rPr>
              <a:t>After you have created a connection to a data source and have selected </a:t>
            </a:r>
            <a:r>
              <a:rPr lang="en-US" b="1" i="0" dirty="0">
                <a:effectLst/>
                <a:latin typeface="Segoe UI" panose="020B0502040204020203" pitchFamily="34" charset="0"/>
              </a:rPr>
              <a:t>Transform Data</a:t>
            </a:r>
            <a:r>
              <a:rPr lang="en-US" b="0" i="0" dirty="0">
                <a:effectLst/>
                <a:latin typeface="Segoe UI" panose="020B0502040204020203" pitchFamily="34" charset="0"/>
              </a:rPr>
              <a:t>, you are brought to Power Query Editor, where you can determine if anomalies exist within your data. Data anomalies are outliers within your data.</a:t>
            </a:r>
          </a:p>
          <a:p>
            <a:pPr algn="l"/>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distribution</a:t>
            </a:r>
            <a:r>
              <a:rPr lang="en-US" b="0" i="0" dirty="0">
                <a:effectLst/>
                <a:latin typeface="Segoe UI" panose="020B0502040204020203" pitchFamily="34" charset="0"/>
              </a:rPr>
              <a:t> shows you the distribution of the data within the column</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1" i="0" dirty="0">
                <a:effectLst/>
                <a:latin typeface="Segoe UI" panose="020B0502040204020203" pitchFamily="34" charset="0"/>
              </a:rPr>
              <a:t>Column profile</a:t>
            </a:r>
            <a:r>
              <a:rPr lang="en-US" b="0" i="0" dirty="0">
                <a:effectLst/>
                <a:latin typeface="Segoe UI" panose="020B0502040204020203" pitchFamily="34" charset="0"/>
              </a:rPr>
              <a:t> gives you more details about the data in the column, including </a:t>
            </a:r>
            <a:r>
              <a:rPr lang="en-US" b="0" i="0">
                <a:effectLst/>
                <a:latin typeface="Segoe UI" panose="020B0502040204020203" pitchFamily="34" charset="0"/>
              </a:rPr>
              <a:t>basic statistics.</a:t>
            </a:r>
            <a:endParaRPr lang="en-US" b="0" i="0" dirty="0">
              <a:solidFill>
                <a:srgbClr val="D4D4D4"/>
              </a:solidFill>
              <a:effectLst/>
              <a:latin typeface="-apple-system"/>
            </a:endParaRPr>
          </a:p>
          <a:p>
            <a:pPr marL="171450" indent="-171450" algn="l">
              <a:buFont typeface="Arial" panose="020B0604020202020204" pitchFamily="34" charset="0"/>
              <a:buChar char="•"/>
            </a:pPr>
            <a:r>
              <a:rPr lang="en-US" b="0" i="0" dirty="0">
                <a:effectLst/>
                <a:latin typeface="Segoe UI" panose="020B0502040204020203" pitchFamily="34" charset="0"/>
              </a:rPr>
              <a:t>The </a:t>
            </a:r>
            <a:r>
              <a:rPr lang="en-US" b="1" i="0" dirty="0">
                <a:effectLst/>
                <a:latin typeface="Segoe UI" panose="020B0502040204020203" pitchFamily="34" charset="0"/>
              </a:rPr>
              <a:t>Value distribution</a:t>
            </a:r>
            <a:r>
              <a:rPr lang="en-US" b="0" i="0" dirty="0">
                <a:effectLst/>
                <a:latin typeface="Segoe UI" panose="020B0502040204020203" pitchFamily="34" charset="0"/>
              </a:rPr>
              <a:t> graph tells you the counts for each unique value in that specific column.</a:t>
            </a:r>
          </a:p>
          <a:p>
            <a:pPr marL="171450" indent="-171450" algn="l">
              <a:buFont typeface="Arial" panose="020B0604020202020204" pitchFamily="34" charset="0"/>
              <a:buChar char="•"/>
            </a:pPr>
            <a:r>
              <a:rPr lang="en-US" b="1" i="0" dirty="0">
                <a:effectLst/>
                <a:latin typeface="Segoe UI" panose="020B0502040204020203" pitchFamily="34" charset="0"/>
              </a:rPr>
              <a:t>Column Statistics</a:t>
            </a:r>
            <a:r>
              <a:rPr lang="en-US" b="0" i="0" dirty="0">
                <a:effectLst/>
                <a:latin typeface="Segoe UI" panose="020B0502040204020203" pitchFamily="34" charset="0"/>
              </a:rPr>
              <a:t> will also include how many zeroes and null values exist, along with the average value in the column, the standard deviation of the values in the column, and how many even and odd values are in the column.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9026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79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Consider the scenario where you have imported data into Power BI from several different sources and, when you examine the data, it is not prepared for analysis. What could make the data unprepared for analysis? Dirty data can be overwhelming and, though you might feel frustrated, you decide to get to work and figure out how to make this data model as pristine as possible. </a:t>
            </a:r>
          </a:p>
          <a:p>
            <a:endParaRPr lang="en-US" b="0" i="0" dirty="0">
              <a:solidFill>
                <a:srgbClr val="D4D4D4"/>
              </a:solidFill>
              <a:effectLst/>
              <a:latin typeface="-apple-system"/>
            </a:endParaRPr>
          </a:p>
          <a:p>
            <a:r>
              <a:rPr lang="en-US" b="0" i="0" dirty="0">
                <a:solidFill>
                  <a:srgbClr val="D4D4D4"/>
                </a:solidFill>
                <a:effectLst/>
                <a:latin typeface="-apple-system"/>
              </a:rPr>
              <a:t>Clean data has the following advantages:</a:t>
            </a:r>
          </a:p>
          <a:p>
            <a:pPr marL="171450" indent="-171450">
              <a:buFont typeface="Arial" panose="020B0604020202020204" pitchFamily="34" charset="0"/>
              <a:buChar char="•"/>
            </a:pPr>
            <a:r>
              <a:rPr lang="en-US" b="0" i="0" dirty="0">
                <a:solidFill>
                  <a:srgbClr val="D4D4D4"/>
                </a:solidFill>
                <a:effectLst/>
                <a:latin typeface="-apple-system"/>
              </a:rPr>
              <a:t>Measures and columns produce more accurate results when they perform aggregations and calculations.</a:t>
            </a:r>
          </a:p>
          <a:p>
            <a:pPr marL="171450" indent="-171450">
              <a:buFont typeface="Arial" panose="020B0604020202020204" pitchFamily="34" charset="0"/>
              <a:buChar char="•"/>
            </a:pPr>
            <a:r>
              <a:rPr lang="en-US" b="0" i="0" dirty="0">
                <a:solidFill>
                  <a:srgbClr val="D4D4D4"/>
                </a:solidFill>
                <a:effectLst/>
                <a:latin typeface="-apple-system"/>
              </a:rPr>
              <a:t>Tables are organized, where users can find the data in an intuitive manner.</a:t>
            </a:r>
          </a:p>
          <a:p>
            <a:pPr marL="171450" indent="-171450">
              <a:buFont typeface="Arial" panose="020B0604020202020204" pitchFamily="34" charset="0"/>
              <a:buChar char="•"/>
            </a:pPr>
            <a:r>
              <a:rPr lang="en-US" b="0" i="0" dirty="0">
                <a:solidFill>
                  <a:srgbClr val="D4D4D4"/>
                </a:solidFill>
                <a:effectLst/>
                <a:latin typeface="-apple-system"/>
              </a:rPr>
              <a:t>Duplicates are removed, making data navigation simpler. It will also produce columns that can be used in slicers and filters.</a:t>
            </a:r>
          </a:p>
          <a:p>
            <a:pPr marL="171450" indent="-171450">
              <a:buFont typeface="Arial" panose="020B0604020202020204" pitchFamily="34" charset="0"/>
              <a:buChar char="•"/>
            </a:pPr>
            <a:r>
              <a:rPr lang="en-US" b="0" i="0" dirty="0">
                <a:solidFill>
                  <a:srgbClr val="D4D4D4"/>
                </a:solidFill>
                <a:effectLst/>
                <a:latin typeface="-apple-system"/>
              </a:rPr>
              <a:t>Codes and integers can be replaced with human readable values.</a:t>
            </a:r>
          </a:p>
          <a:p>
            <a:pPr marL="171450" indent="-171450">
              <a:buFont typeface="Arial" panose="020B0604020202020204" pitchFamily="34" charset="0"/>
              <a:buChar char="•"/>
            </a:pPr>
            <a:r>
              <a:rPr lang="en-US" b="0" i="0" dirty="0">
                <a:solidFill>
                  <a:srgbClr val="D4D4D4"/>
                </a:solidFill>
                <a:effectLst/>
                <a:latin typeface="-apple-system"/>
              </a:rPr>
              <a:t>A complicated column can be split into two, simpler columns. Multiple columns can be combined into one column for readability.</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Power Query Editor in Power BI Desktop allows you to shape (transform) your imported data. You can accomplish actions such as renaming columns or tables, changing text to numbers, removing rows, setting the first row as headers, and much more. It is important to shape your data to ensure that it meets your needs and is suitable for use in reports.</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Get started with Power Query Editor</a:t>
            </a:r>
          </a:p>
          <a:p>
            <a:pPr algn="l"/>
            <a:r>
              <a:rPr lang="en-US" b="0" i="0" dirty="0">
                <a:effectLst/>
                <a:latin typeface="Segoe UI" panose="020B0502040204020203" pitchFamily="34" charset="0"/>
              </a:rPr>
              <a:t>To start shaping your data, open Power Query Editor by selecting the </a:t>
            </a:r>
            <a:r>
              <a:rPr lang="en-US" b="1" i="0" dirty="0">
                <a:effectLst/>
                <a:latin typeface="Segoe UI" panose="020B0502040204020203" pitchFamily="34" charset="0"/>
              </a:rPr>
              <a:t>Transform data</a:t>
            </a:r>
            <a:r>
              <a:rPr lang="en-US" b="0" i="0" dirty="0">
                <a:effectLst/>
                <a:latin typeface="Segoe UI" panose="020B0502040204020203" pitchFamily="34" charset="0"/>
              </a:rPr>
              <a:t> option on the </a:t>
            </a:r>
            <a:r>
              <a:rPr lang="en-US" b="1" i="0" dirty="0">
                <a:effectLst/>
                <a:latin typeface="Segoe UI" panose="020B0502040204020203" pitchFamily="34" charset="0"/>
              </a:rPr>
              <a:t>Home</a:t>
            </a:r>
            <a:r>
              <a:rPr lang="en-US" b="0" i="0" dirty="0">
                <a:effectLst/>
                <a:latin typeface="Segoe UI" panose="020B0502040204020203" pitchFamily="34" charset="0"/>
              </a:rPr>
              <a:t> tab of Power BI Desktop. When you work in Power Query Editor, all steps that you take to shape your data are recorded. Then, each time the query connects to the data source, it automatically applies your steps, so your data is always shaped the way that you specified.</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Identify column headers and names</a:t>
            </a:r>
          </a:p>
          <a:p>
            <a:pPr algn="l"/>
            <a:r>
              <a:rPr lang="en-US" b="0" i="0" dirty="0">
                <a:effectLst/>
                <a:latin typeface="Segoe UI" panose="020B0502040204020203" pitchFamily="34" charset="0"/>
              </a:rPr>
              <a:t>The first step in shaping your initial data is to identify the column headers and names within the data and then evaluate where they are located to ensure that they are in the right place.</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Roboto"/>
              </a:rPr>
              <a:t>With Power BI Desktop, you can connect to many different types of data sources, then </a:t>
            </a:r>
            <a:r>
              <a:rPr lang="en-US" b="1" i="0" dirty="0">
                <a:solidFill>
                  <a:srgbClr val="767676"/>
                </a:solidFill>
                <a:effectLst/>
                <a:latin typeface="Roboto"/>
              </a:rPr>
              <a:t>shape the data to meet your needs</a:t>
            </a:r>
            <a:r>
              <a:rPr lang="en-US" b="0" i="0" dirty="0">
                <a:solidFill>
                  <a:srgbClr val="666666"/>
                </a:solidFill>
                <a:effectLst/>
                <a:latin typeface="Roboto"/>
              </a:rPr>
              <a:t>, </a:t>
            </a:r>
            <a:r>
              <a:rPr lang="en-US" b="1" i="0" dirty="0">
                <a:solidFill>
                  <a:srgbClr val="767676"/>
                </a:solidFill>
                <a:effectLst/>
                <a:latin typeface="Roboto"/>
              </a:rPr>
              <a:t>enabling you to create visual reports to share with others</a:t>
            </a:r>
            <a:r>
              <a:rPr lang="en-US" b="0" i="0" dirty="0">
                <a:solidFill>
                  <a:srgbClr val="666666"/>
                </a:solidFill>
                <a:effectLst/>
                <a:latin typeface="Roboto"/>
              </a:rPr>
              <a:t>. Shaping data means transforming the data: renaming columns or tables, changing text to numbers, removing rows, setting the first row as headers, and so on.</a:t>
            </a:r>
          </a:p>
          <a:p>
            <a:endParaRPr lang="en-US" b="0" i="0" dirty="0">
              <a:solidFill>
                <a:srgbClr val="666666"/>
              </a:solidFill>
              <a:effectLst/>
              <a:latin typeface="Roboto"/>
            </a:endParaRPr>
          </a:p>
          <a:p>
            <a:pPr algn="l"/>
            <a:r>
              <a:rPr lang="en-US" b="1" i="0" dirty="0">
                <a:effectLst/>
                <a:latin typeface="Segoe UI" panose="020B0502040204020203" pitchFamily="34" charset="0"/>
              </a:rPr>
              <a:t>Promote headers</a:t>
            </a:r>
          </a:p>
          <a:p>
            <a:pPr algn="l"/>
            <a:r>
              <a:rPr lang="en-US" b="0" i="0" dirty="0">
                <a:effectLst/>
                <a:latin typeface="Segoe UI" panose="020B0502040204020203" pitchFamily="34" charset="0"/>
              </a:rPr>
              <a:t>When a table is created in Power BI Desktop, Power Query Editor assumes that all data belongs in table rows. However, a data source might have a first row that contains column names, which is what happened in the previous </a:t>
            </a:r>
            <a:r>
              <a:rPr lang="en-US" b="0" i="0" dirty="0" err="1">
                <a:effectLst/>
                <a:latin typeface="Segoe UI" panose="020B0502040204020203" pitchFamily="34" charset="0"/>
              </a:rPr>
              <a:t>SalesTarget</a:t>
            </a:r>
            <a:r>
              <a:rPr lang="en-US" b="0" i="0" dirty="0">
                <a:effectLst/>
                <a:latin typeface="Segoe UI" panose="020B0502040204020203" pitchFamily="34" charset="0"/>
              </a:rPr>
              <a:t> example. To correct this inaccuracy, you need to promote the first table row into column headers.</a:t>
            </a:r>
          </a:p>
          <a:p>
            <a:endParaRPr lang="en-US" dirty="0"/>
          </a:p>
          <a:p>
            <a:pPr algn="l"/>
            <a:r>
              <a:rPr lang="en-US" b="1" i="0" dirty="0">
                <a:effectLst/>
                <a:latin typeface="Segoe UI" panose="020B0502040204020203" pitchFamily="34" charset="0"/>
              </a:rPr>
              <a:t>Rename columns</a:t>
            </a:r>
          </a:p>
          <a:p>
            <a:pPr algn="l"/>
            <a:r>
              <a:rPr lang="en-US" b="0" i="0" dirty="0">
                <a:effectLst/>
                <a:latin typeface="Segoe UI" panose="020B0502040204020203" pitchFamily="34" charset="0"/>
              </a:rPr>
              <a:t>The next step in shaping your data is to examine the column headers. You might discover that one or more columns have the wrong headers, a header has a spelling error, or the header naming convention is not consistent or user-friendly.</a:t>
            </a:r>
          </a:p>
          <a:p>
            <a:endParaRPr lang="en-US" dirty="0"/>
          </a:p>
          <a:p>
            <a:pPr algn="l"/>
            <a:r>
              <a:rPr lang="en-US" b="1" i="0" dirty="0">
                <a:effectLst/>
                <a:latin typeface="Segoe UI" panose="020B0502040204020203" pitchFamily="34" charset="0"/>
              </a:rPr>
              <a:t>Remove top rows</a:t>
            </a:r>
          </a:p>
          <a:p>
            <a:pPr algn="l"/>
            <a:r>
              <a:rPr lang="en-US" b="0" i="0" dirty="0">
                <a:effectLst/>
                <a:latin typeface="Segoe UI" panose="020B0502040204020203" pitchFamily="34" charset="0"/>
              </a:rPr>
              <a:t>When shaping your data, you might need to remove some of the top rows, for example, if they are blank or if they contain data that you do not need in your reports.</a:t>
            </a:r>
          </a:p>
          <a:p>
            <a:endParaRPr lang="en-US" dirty="0"/>
          </a:p>
          <a:p>
            <a:pPr algn="l"/>
            <a:r>
              <a:rPr lang="en-US" b="1" i="0" dirty="0">
                <a:effectLst/>
                <a:latin typeface="Segoe UI" panose="020B0502040204020203" pitchFamily="34" charset="0"/>
              </a:rPr>
              <a:t>Remove columns</a:t>
            </a:r>
          </a:p>
          <a:p>
            <a:pPr algn="l"/>
            <a:r>
              <a:rPr lang="en-US" b="0" i="0" dirty="0">
                <a:effectLst/>
                <a:latin typeface="Segoe UI" panose="020B0502040204020203" pitchFamily="34" charset="0"/>
              </a:rPr>
              <a:t>A key step in the data shaping process is to remove unnecessary columns. It is much better to remove columns as early as possible. Removing columns at an early stage in the process rather than later is best, especially when you have established relationships between your tables.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Unpivoting</a:t>
            </a:r>
            <a:r>
              <a:rPr lang="en-US" b="0" i="0" dirty="0">
                <a:solidFill>
                  <a:srgbClr val="D4D4D4"/>
                </a:solidFill>
                <a:effectLst/>
                <a:latin typeface="-apple-system"/>
              </a:rPr>
              <a:t> is a useful feature of Power BI. You can use this feature with data from any data source, but you would most often use it when importing data from Excel.  Unpivoting streamlines the process of creating DAX measures on the data later. By completing this process. </a:t>
            </a:r>
          </a:p>
          <a:p>
            <a:endParaRPr lang="en-US" b="0" i="0" dirty="0">
              <a:solidFill>
                <a:srgbClr val="D4D4D4"/>
              </a:solidFill>
              <a:effectLst/>
              <a:latin typeface="-apple-system"/>
            </a:endParaRPr>
          </a:p>
          <a:p>
            <a:pPr algn="l"/>
            <a:r>
              <a:rPr lang="en-US" b="0" i="0" dirty="0">
                <a:solidFill>
                  <a:srgbClr val="D4D4D4"/>
                </a:solidFill>
                <a:effectLst/>
                <a:latin typeface="-apple-system"/>
              </a:rPr>
              <a:t>If the data that you are shaping is flat (in other words, it has lot of detail but is not organized or grouped in any way), the lack of structure can complicate your ability to identify patterns in the data. You can use the </a:t>
            </a:r>
            <a:r>
              <a:rPr lang="en-US" b="1" i="0" dirty="0">
                <a:solidFill>
                  <a:srgbClr val="D4D4D4"/>
                </a:solidFill>
                <a:effectLst/>
                <a:latin typeface="-apple-system"/>
              </a:rPr>
              <a:t>Pivot Column</a:t>
            </a:r>
            <a:r>
              <a:rPr lang="en-US" b="0" i="0" dirty="0">
                <a:solidFill>
                  <a:srgbClr val="D4D4D4"/>
                </a:solidFill>
                <a:effectLst/>
                <a:latin typeface="-apple-system"/>
              </a:rPr>
              <a:t> feature to convert your flat data into a table that contains an aggregate value for each unique value in a column. </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Pivot columns</a:t>
            </a:r>
          </a:p>
          <a:p>
            <a:pPr algn="l"/>
            <a:r>
              <a:rPr lang="en-US" b="0" i="0" dirty="0">
                <a:effectLst/>
                <a:latin typeface="Segoe UI" panose="020B0502040204020203" pitchFamily="34" charset="0"/>
              </a:rPr>
              <a:t>If the data that you are shaping is flat (in other words, it has lot of detail but is not organized or grouped in any way), the lack of structure can complicate your ability to identify patterns in the data.</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the </a:t>
            </a:r>
            <a:r>
              <a:rPr lang="en-US" b="1" i="0" dirty="0">
                <a:effectLst/>
                <a:latin typeface="Segoe UI" panose="020B0502040204020203" pitchFamily="34" charset="0"/>
              </a:rPr>
              <a:t>Pivot Column</a:t>
            </a:r>
            <a:r>
              <a:rPr lang="en-US" b="0" i="0" dirty="0">
                <a:effectLst/>
                <a:latin typeface="Segoe UI" panose="020B0502040204020203" pitchFamily="34" charset="0"/>
              </a:rPr>
              <a:t> feature to convert your flat data into a table that contains an aggregate value for each unique value in a column. For example, you might want to use this feature to summarize data by using different math functions such as </a:t>
            </a:r>
            <a:r>
              <a:rPr lang="en-US" b="1" i="0" dirty="0">
                <a:effectLst/>
                <a:latin typeface="Segoe UI" panose="020B0502040204020203" pitchFamily="34" charset="0"/>
              </a:rPr>
              <a:t>Count</a:t>
            </a:r>
            <a:r>
              <a:rPr lang="en-US" b="0" i="0" dirty="0">
                <a:effectLst/>
                <a:latin typeface="Segoe UI" panose="020B0502040204020203" pitchFamily="34" charset="0"/>
              </a:rPr>
              <a:t>, </a:t>
            </a:r>
            <a:r>
              <a:rPr lang="en-US" b="1" i="0" dirty="0">
                <a:effectLst/>
                <a:latin typeface="Segoe UI" panose="020B0502040204020203" pitchFamily="34" charset="0"/>
              </a:rPr>
              <a:t>Minimum</a:t>
            </a:r>
            <a:r>
              <a:rPr lang="en-US" b="0" i="0" dirty="0">
                <a:effectLst/>
                <a:latin typeface="Segoe UI" panose="020B0502040204020203" pitchFamily="34" charset="0"/>
              </a:rPr>
              <a:t>, </a:t>
            </a:r>
            <a:r>
              <a:rPr lang="en-US" b="1" i="0" dirty="0">
                <a:effectLst/>
                <a:latin typeface="Segoe UI" panose="020B0502040204020203" pitchFamily="34" charset="0"/>
              </a:rPr>
              <a:t>Maximum</a:t>
            </a:r>
            <a:r>
              <a:rPr lang="en-US" b="0" i="0" dirty="0">
                <a:effectLst/>
                <a:latin typeface="Segoe UI" panose="020B0502040204020203" pitchFamily="34" charset="0"/>
              </a:rPr>
              <a:t>, </a:t>
            </a:r>
            <a:r>
              <a:rPr lang="en-US" b="1" i="0" dirty="0">
                <a:effectLst/>
                <a:latin typeface="Segoe UI" panose="020B0502040204020203" pitchFamily="34" charset="0"/>
              </a:rPr>
              <a:t>Median</a:t>
            </a:r>
            <a:r>
              <a:rPr lang="en-US" b="0" i="0" dirty="0">
                <a:effectLst/>
                <a:latin typeface="Segoe UI" panose="020B0502040204020203" pitchFamily="34" charset="0"/>
              </a:rPr>
              <a:t>, </a:t>
            </a:r>
            <a:r>
              <a:rPr lang="en-US" b="1" i="0" dirty="0">
                <a:effectLst/>
                <a:latin typeface="Segoe UI" panose="020B0502040204020203" pitchFamily="34" charset="0"/>
              </a:rPr>
              <a:t>Average</a:t>
            </a:r>
            <a:r>
              <a:rPr lang="en-US" b="0" i="0" dirty="0">
                <a:effectLst/>
                <a:latin typeface="Segoe UI" panose="020B0502040204020203" pitchFamily="34" charset="0"/>
              </a:rPr>
              <a:t>, or </a:t>
            </a:r>
            <a:r>
              <a:rPr lang="en-US" b="1" i="0" dirty="0">
                <a:effectLst/>
                <a:latin typeface="Segoe UI" panose="020B0502040204020203" pitchFamily="34" charset="0"/>
              </a:rPr>
              <a:t>Sum</a:t>
            </a:r>
            <a:r>
              <a:rPr lang="en-US" b="0" i="0" dirty="0">
                <a:effectLst/>
                <a:latin typeface="Segoe UI" panose="020B0502040204020203" pitchFamily="34" charset="0"/>
              </a:rPr>
              <a:t>.</a:t>
            </a:r>
          </a:p>
          <a:p>
            <a:pPr algn="l"/>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a:t>Power BI</a:t>
            </a:r>
            <a:br>
              <a:rPr lang="en-US"/>
            </a:br>
            <a:r>
              <a:rPr lang="en-US"/>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31729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a:t>Power BI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902680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a:t>Module 3: Clean, Transform, and Load Data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3:</a:t>
            </a:r>
            <a:br>
              <a:rPr lang="en-US" dirty="0"/>
            </a:br>
            <a:r>
              <a:rPr lang="en-US" dirty="0"/>
              <a:t>Enhance the Data Structure</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user-friendly value replacements</a:t>
            </a:r>
          </a:p>
        </p:txBody>
      </p:sp>
      <p:pic>
        <p:nvPicPr>
          <p:cNvPr id="6" name="Picture 5" descr="An image showing the context menu option to rename a table to make the name more user-friendly.">
            <a:extLst>
              <a:ext uri="{FF2B5EF4-FFF2-40B4-BE49-F238E27FC236}">
                <a16:creationId xmlns:a16="http://schemas.microsoft.com/office/drawing/2014/main" id="{45DD5C00-3B42-4D93-A2C3-F781DAC3E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242434"/>
            <a:ext cx="3718540" cy="4822394"/>
          </a:xfrm>
          <a:prstGeom prst="rect">
            <a:avLst/>
          </a:prstGeom>
        </p:spPr>
      </p:pic>
      <p:sp>
        <p:nvSpPr>
          <p:cNvPr id="4" name="Text Placeholder 3">
            <a:extLst>
              <a:ext uri="{FF2B5EF4-FFF2-40B4-BE49-F238E27FC236}">
                <a16:creationId xmlns:a16="http://schemas.microsoft.com/office/drawing/2014/main" id="{D6561FDA-9C5D-4C3E-8DAA-881CE6FE74DA}"/>
              </a:ext>
            </a:extLst>
          </p:cNvPr>
          <p:cNvSpPr>
            <a:spLocks noGrp="1"/>
          </p:cNvSpPr>
          <p:nvPr>
            <p:ph type="body" sz="quarter" idx="10"/>
          </p:nvPr>
        </p:nvSpPr>
        <p:spPr>
          <a:xfrm>
            <a:off x="4420551" y="1265315"/>
            <a:ext cx="5559881" cy="307777"/>
          </a:xfrm>
        </p:spPr>
        <p:txBody>
          <a:bodyPr/>
          <a:lstStyle/>
          <a:p>
            <a:pPr marL="0" indent="0">
              <a:buNone/>
            </a:pPr>
            <a:r>
              <a:rPr lang="en-US" dirty="0"/>
              <a:t>Make information user-friendly.</a:t>
            </a:r>
          </a:p>
        </p:txBody>
      </p:sp>
      <p:pic>
        <p:nvPicPr>
          <p:cNvPr id="8" name="Picture 7" descr="An image showing the Replace Values menu option on the menu bar to replace values in a column in Power Query Editor.">
            <a:extLst>
              <a:ext uri="{FF2B5EF4-FFF2-40B4-BE49-F238E27FC236}">
                <a16:creationId xmlns:a16="http://schemas.microsoft.com/office/drawing/2014/main" id="{58721895-7C03-47B5-9C63-F667591C4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806" y="1794466"/>
            <a:ext cx="7327253" cy="5008865"/>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Evaluate and Change Column Data Types</a:t>
            </a:r>
          </a:p>
        </p:txBody>
      </p:sp>
      <p:sp>
        <p:nvSpPr>
          <p:cNvPr id="4" name="Text Placeholder 3">
            <a:extLst>
              <a:ext uri="{FF2B5EF4-FFF2-40B4-BE49-F238E27FC236}">
                <a16:creationId xmlns:a16="http://schemas.microsoft.com/office/drawing/2014/main" id="{05DE4EC1-35CE-4C53-B513-3FC9A24B6075}"/>
              </a:ext>
              <a:ext uri="{C183D7F6-B498-43B3-948B-1728B52AA6E4}">
                <adec:decorative xmlns:adec="http://schemas.microsoft.com/office/drawing/2017/decorative" val="1"/>
              </a:ext>
            </a:extLst>
          </p:cNvPr>
          <p:cNvSpPr>
            <a:spLocks noGrp="1"/>
          </p:cNvSpPr>
          <p:nvPr>
            <p:ph type="body" sz="quarter" idx="10"/>
          </p:nvPr>
        </p:nvSpPr>
        <p:spPr/>
        <p:txBody>
          <a:bodyPr/>
          <a:lstStyle/>
          <a:p>
            <a:endParaRPr lang="en-US"/>
          </a:p>
        </p:txBody>
      </p:sp>
      <p:pic>
        <p:nvPicPr>
          <p:cNvPr id="6" name="Picture 5" descr="An image showing data in Power Query Editor with the Order Date column selected with the data type of Character, and note Date.">
            <a:extLst>
              <a:ext uri="{FF2B5EF4-FFF2-40B4-BE49-F238E27FC236}">
                <a16:creationId xmlns:a16="http://schemas.microsoft.com/office/drawing/2014/main" id="{A5982BC1-E4CE-4166-86F3-A5ACDEFB7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449101"/>
            <a:ext cx="9038418" cy="2598200"/>
          </a:xfrm>
          <a:prstGeom prst="rect">
            <a:avLst/>
          </a:prstGeom>
        </p:spPr>
      </p:pic>
      <p:sp>
        <p:nvSpPr>
          <p:cNvPr id="9" name="Arrow: Curved Right 8" descr="Image of an arrow pointing to error message contents.">
            <a:extLst>
              <a:ext uri="{FF2B5EF4-FFF2-40B4-BE49-F238E27FC236}">
                <a16:creationId xmlns:a16="http://schemas.microsoft.com/office/drawing/2014/main" id="{DD2AA0DF-DAA5-46F6-AFC3-C769F4E5633B}"/>
              </a:ext>
            </a:extLst>
          </p:cNvPr>
          <p:cNvSpPr/>
          <p:nvPr/>
        </p:nvSpPr>
        <p:spPr bwMode="auto">
          <a:xfrm rot="18565116">
            <a:off x="3857665" y="3977607"/>
            <a:ext cx="626301" cy="2004472"/>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n image of the &quot;Can't Load the data for this visual&quot; error when trying to import the data into Power BI.">
            <a:extLst>
              <a:ext uri="{FF2B5EF4-FFF2-40B4-BE49-F238E27FC236}">
                <a16:creationId xmlns:a16="http://schemas.microsoft.com/office/drawing/2014/main" id="{FBE11C3D-F785-4250-88E9-9C6A2B1F1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915" y="4253258"/>
            <a:ext cx="5464021" cy="2612069"/>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Multiple Tables into a Single Table</a:t>
            </a:r>
          </a:p>
        </p:txBody>
      </p:sp>
      <p:sp>
        <p:nvSpPr>
          <p:cNvPr id="4" name="Text Placeholder 3">
            <a:extLst>
              <a:ext uri="{FF2B5EF4-FFF2-40B4-BE49-F238E27FC236}">
                <a16:creationId xmlns:a16="http://schemas.microsoft.com/office/drawing/2014/main" id="{2BBF361A-8038-4F1C-B1D9-9F17D29E0A5B}"/>
              </a:ext>
            </a:extLst>
          </p:cNvPr>
          <p:cNvSpPr>
            <a:spLocks noGrp="1"/>
          </p:cNvSpPr>
          <p:nvPr>
            <p:ph type="body" sz="quarter" idx="10"/>
          </p:nvPr>
        </p:nvSpPr>
        <p:spPr>
          <a:xfrm>
            <a:off x="465138" y="5489766"/>
            <a:ext cx="9572625" cy="307777"/>
          </a:xfrm>
        </p:spPr>
        <p:txBody>
          <a:bodyPr/>
          <a:lstStyle/>
          <a:p>
            <a:pPr marL="0" indent="0">
              <a:buNone/>
            </a:pPr>
            <a:r>
              <a:rPr lang="en-US" dirty="0"/>
              <a:t> </a:t>
            </a:r>
          </a:p>
        </p:txBody>
      </p:sp>
      <p:pic>
        <p:nvPicPr>
          <p:cNvPr id="6" name="Picture 5" descr="An image showing the Append dialog box, appending rows from one table to the end of another table.">
            <a:extLst>
              <a:ext uri="{FF2B5EF4-FFF2-40B4-BE49-F238E27FC236}">
                <a16:creationId xmlns:a16="http://schemas.microsoft.com/office/drawing/2014/main" id="{230BCEEB-9F69-4835-B8EC-EA394BEC8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32" y="1187306"/>
            <a:ext cx="6657392" cy="4159096"/>
          </a:xfrm>
          <a:prstGeom prst="rect">
            <a:avLst/>
          </a:prstGeom>
        </p:spPr>
      </p:pic>
      <p:pic>
        <p:nvPicPr>
          <p:cNvPr id="8" name="Picture 7" descr="An image showing the Merge dialog box, merging the data from the Sales Orders table into the Sales Order Details table.">
            <a:extLst>
              <a:ext uri="{FF2B5EF4-FFF2-40B4-BE49-F238E27FC236}">
                <a16:creationId xmlns:a16="http://schemas.microsoft.com/office/drawing/2014/main" id="{54161837-CE14-4926-B32E-F0061E19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418" y="2304789"/>
            <a:ext cx="5052667" cy="4524401"/>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Use Advanced Editor to Modify M Code</a:t>
            </a:r>
          </a:p>
        </p:txBody>
      </p:sp>
      <p:sp>
        <p:nvSpPr>
          <p:cNvPr id="3" name="Text Placeholder 2">
            <a:extLst>
              <a:ext uri="{FF2B5EF4-FFF2-40B4-BE49-F238E27FC236}">
                <a16:creationId xmlns:a16="http://schemas.microsoft.com/office/drawing/2014/main" id="{15C1B4B0-8FA9-45E3-9F8D-E3ED8D555AE5}"/>
              </a:ext>
            </a:extLst>
          </p:cNvPr>
          <p:cNvSpPr>
            <a:spLocks noGrp="1"/>
          </p:cNvSpPr>
          <p:nvPr>
            <p:ph type="body" sz="quarter" idx="10"/>
          </p:nvPr>
        </p:nvSpPr>
        <p:spPr>
          <a:xfrm>
            <a:off x="465138" y="1960860"/>
            <a:ext cx="3793711" cy="923330"/>
          </a:xfrm>
        </p:spPr>
        <p:txBody>
          <a:bodyPr/>
          <a:lstStyle/>
          <a:p>
            <a:pPr marL="0" indent="0">
              <a:buNone/>
            </a:pPr>
            <a:r>
              <a:rPr lang="en-US" dirty="0"/>
              <a:t>See the code that Power Query Editor is creating with each step.</a:t>
            </a:r>
          </a:p>
        </p:txBody>
      </p:sp>
      <p:pic>
        <p:nvPicPr>
          <p:cNvPr id="6" name="Picture 5" descr="An image showing the M Code editor with some sample code.">
            <a:extLst>
              <a:ext uri="{FF2B5EF4-FFF2-40B4-BE49-F238E27FC236}">
                <a16:creationId xmlns:a16="http://schemas.microsoft.com/office/drawing/2014/main" id="{EC465345-5362-4EBA-85FB-E39967BDF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61" y="1156676"/>
            <a:ext cx="7567376" cy="5446975"/>
          </a:xfrm>
          <a:prstGeom prst="rect">
            <a:avLst/>
          </a:prstGeom>
        </p:spPr>
      </p:pic>
    </p:spTree>
    <p:extLst>
      <p:ext uri="{BB962C8B-B14F-4D97-AF65-F5344CB8AC3E}">
        <p14:creationId xmlns:p14="http://schemas.microsoft.com/office/powerpoint/2010/main" val="21321929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7DCDA4-BE67-4AB6-B881-D05261B71B9A}"/>
              </a:ext>
            </a:extLst>
          </p:cNvPr>
          <p:cNvSpPr>
            <a:spLocks noGrp="1"/>
          </p:cNvSpPr>
          <p:nvPr>
            <p:ph type="title"/>
          </p:nvPr>
        </p:nvSpPr>
        <p:spPr/>
        <p:txBody>
          <a:bodyPr/>
          <a:lstStyle/>
          <a:p>
            <a:r>
              <a:rPr lang="en-US" dirty="0"/>
              <a:t>Lab: Transforming and Loading Data</a:t>
            </a:r>
          </a:p>
        </p:txBody>
      </p:sp>
      <p:sp>
        <p:nvSpPr>
          <p:cNvPr id="5" name="Text Placeholder 4">
            <a:extLst>
              <a:ext uri="{FF2B5EF4-FFF2-40B4-BE49-F238E27FC236}">
                <a16:creationId xmlns:a16="http://schemas.microsoft.com/office/drawing/2014/main" id="{281F325E-EDDB-4AC9-8D56-5E22347A67F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184057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r>
              <a:rPr lang="en-US" dirty="0"/>
              <a:t>Profiling the Data</a:t>
            </a:r>
          </a:p>
          <a:p>
            <a:r>
              <a:rPr lang="en-US" dirty="0"/>
              <a:t>Shaping the Data</a:t>
            </a:r>
          </a:p>
          <a:p>
            <a:r>
              <a:rPr lang="en-US" dirty="0"/>
              <a:t>Enhancing the structure of the data</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1538883"/>
          </a:xfrm>
        </p:spPr>
        <p:txBody>
          <a:bodyPr/>
          <a:lstStyle/>
          <a:p>
            <a:pPr marL="0" indent="0">
              <a:buNone/>
            </a:pPr>
            <a:r>
              <a:rPr lang="en-US" dirty="0"/>
              <a:t>You will learn the following concepts:</a:t>
            </a:r>
          </a:p>
          <a:p>
            <a:endParaRPr lang="en-US" dirty="0"/>
          </a:p>
          <a:p>
            <a:r>
              <a:rPr lang="en-US" dirty="0"/>
              <a:t>Profiling the Data</a:t>
            </a:r>
          </a:p>
          <a:p>
            <a:r>
              <a:rPr lang="en-US" dirty="0"/>
              <a:t>Shaping the Data</a:t>
            </a:r>
          </a:p>
          <a:p>
            <a:r>
              <a:rPr lang="en-US" dirty="0"/>
              <a:t>Enhancing the structure of the data</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1:</a:t>
            </a:r>
            <a:br>
              <a:rPr lang="en-US" dirty="0"/>
            </a:br>
            <a:r>
              <a:rPr lang="en-US" dirty="0"/>
              <a:t>Profiling the Data</a:t>
            </a:r>
          </a:p>
        </p:txBody>
      </p:sp>
    </p:spTree>
    <p:extLst>
      <p:ext uri="{BB962C8B-B14F-4D97-AF65-F5344CB8AC3E}">
        <p14:creationId xmlns:p14="http://schemas.microsoft.com/office/powerpoint/2010/main" val="26823928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Profiling Data and Examining Structures</a:t>
            </a:r>
          </a:p>
        </p:txBody>
      </p:sp>
      <p:sp>
        <p:nvSpPr>
          <p:cNvPr id="3" name="Text Placeholder 2">
            <a:extLst>
              <a:ext uri="{FF2B5EF4-FFF2-40B4-BE49-F238E27FC236}">
                <a16:creationId xmlns:a16="http://schemas.microsoft.com/office/drawing/2014/main" id="{FC177403-02F6-4417-9EFE-D9EE741A8429}"/>
              </a:ext>
            </a:extLst>
          </p:cNvPr>
          <p:cNvSpPr>
            <a:spLocks noGrp="1"/>
          </p:cNvSpPr>
          <p:nvPr>
            <p:ph type="body" sz="quarter" idx="10"/>
          </p:nvPr>
        </p:nvSpPr>
        <p:spPr>
          <a:xfrm>
            <a:off x="465138" y="4644010"/>
            <a:ext cx="5509777" cy="615553"/>
          </a:xfrm>
        </p:spPr>
        <p:txBody>
          <a:bodyPr/>
          <a:lstStyle/>
          <a:p>
            <a:pPr marL="0" indent="0">
              <a:buNone/>
            </a:pPr>
            <a:r>
              <a:rPr lang="en-US" dirty="0"/>
              <a:t>Data profiling is understanding the state and structure of the data you are working with.</a:t>
            </a:r>
          </a:p>
        </p:txBody>
      </p:sp>
      <p:pic>
        <p:nvPicPr>
          <p:cNvPr id="7" name="Picture 6" descr="An image showing the data modeling tab in Power Query Editor, with tables and relationships defined.">
            <a:extLst>
              <a:ext uri="{FF2B5EF4-FFF2-40B4-BE49-F238E27FC236}">
                <a16:creationId xmlns:a16="http://schemas.microsoft.com/office/drawing/2014/main" id="{4BA8923C-9CE2-4277-BF10-C06C387D00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74" y="1210956"/>
            <a:ext cx="10037763" cy="3266039"/>
          </a:xfrm>
          <a:prstGeom prst="rect">
            <a:avLst/>
          </a:prstGeom>
        </p:spPr>
      </p:pic>
      <p:pic>
        <p:nvPicPr>
          <p:cNvPr id="5" name="Picture 4" descr="An image showing Power Query Editor with some of the column statistics displayed, including Column and Value Distribution and Column Profile.">
            <a:extLst>
              <a:ext uri="{FF2B5EF4-FFF2-40B4-BE49-F238E27FC236}">
                <a16:creationId xmlns:a16="http://schemas.microsoft.com/office/drawing/2014/main" id="{F8272C4E-0D12-4628-974C-E18F04E4B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2125864"/>
            <a:ext cx="6137200" cy="4702262"/>
          </a:xfrm>
          <a:prstGeom prst="rect">
            <a:avLst/>
          </a:prstGeom>
        </p:spPr>
      </p:pic>
    </p:spTree>
    <p:extLst>
      <p:ext uri="{BB962C8B-B14F-4D97-AF65-F5344CB8AC3E}">
        <p14:creationId xmlns:p14="http://schemas.microsoft.com/office/powerpoint/2010/main" val="210565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2: </a:t>
            </a:r>
            <a:br>
              <a:rPr lang="en-US" dirty="0"/>
            </a:br>
            <a:r>
              <a:rPr lang="en-US" dirty="0"/>
              <a:t>Shaping the Data</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7B8FD333-DBD0-4E9E-96B7-B2C4E099DEAA}"/>
              </a:ext>
            </a:extLst>
          </p:cNvPr>
          <p:cNvSpPr>
            <a:spLocks noGrp="1"/>
          </p:cNvSpPr>
          <p:nvPr>
            <p:ph type="body" sz="quarter" idx="10"/>
          </p:nvPr>
        </p:nvSpPr>
        <p:spPr>
          <a:xfrm>
            <a:off x="465138" y="1960860"/>
            <a:ext cx="9572625" cy="1785104"/>
          </a:xfrm>
        </p:spPr>
        <p:txBody>
          <a:bodyPr/>
          <a:lstStyle/>
          <a:p>
            <a:r>
              <a:rPr lang="en-US" sz="2400" dirty="0"/>
              <a:t>Benefits of clean data:</a:t>
            </a:r>
          </a:p>
          <a:p>
            <a:pPr marL="571500" lvl="1" indent="-342900">
              <a:buFont typeface="Arial" panose="020B0604020202020204" pitchFamily="34" charset="0"/>
              <a:buChar char="•"/>
            </a:pPr>
            <a:r>
              <a:rPr lang="en-US" sz="2400" dirty="0"/>
              <a:t>More accurate results</a:t>
            </a:r>
          </a:p>
          <a:p>
            <a:pPr marL="571500" lvl="1" indent="-342900">
              <a:buFont typeface="Arial" panose="020B0604020202020204" pitchFamily="34" charset="0"/>
              <a:buChar char="•"/>
            </a:pPr>
            <a:r>
              <a:rPr lang="en-US" sz="2400" dirty="0"/>
              <a:t>Better organized tables</a:t>
            </a:r>
          </a:p>
          <a:p>
            <a:pPr marL="571500" lvl="1" indent="-342900">
              <a:buFont typeface="Arial" panose="020B0604020202020204" pitchFamily="34" charset="0"/>
              <a:buChar char="•"/>
            </a:pPr>
            <a:r>
              <a:rPr lang="en-US" sz="2400" dirty="0"/>
              <a:t>Simpler data navigation</a:t>
            </a:r>
          </a:p>
          <a:p>
            <a:pPr marL="571500" lvl="1" indent="-342900">
              <a:buFont typeface="Arial" panose="020B0604020202020204" pitchFamily="34" charset="0"/>
              <a:buChar char="•"/>
            </a:pPr>
            <a:r>
              <a:rPr lang="en-US" sz="2400" dirty="0"/>
              <a:t>Human-readable values</a:t>
            </a:r>
          </a:p>
        </p:txBody>
      </p:sp>
    </p:spTree>
    <p:extLst>
      <p:ext uri="{BB962C8B-B14F-4D97-AF65-F5344CB8AC3E}">
        <p14:creationId xmlns:p14="http://schemas.microsoft.com/office/powerpoint/2010/main" val="3217049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 column headers and names</a:t>
            </a:r>
          </a:p>
        </p:txBody>
      </p:sp>
      <p:sp>
        <p:nvSpPr>
          <p:cNvPr id="8" name="Text Placeholder 7">
            <a:extLst>
              <a:ext uri="{FF2B5EF4-FFF2-40B4-BE49-F238E27FC236}">
                <a16:creationId xmlns:a16="http://schemas.microsoft.com/office/drawing/2014/main" id="{2640E410-AA80-4D7F-BE4F-F69CD7CBE95D}"/>
              </a:ext>
            </a:extLst>
          </p:cNvPr>
          <p:cNvSpPr>
            <a:spLocks noGrp="1"/>
          </p:cNvSpPr>
          <p:nvPr>
            <p:ph type="body" sz="quarter" idx="10"/>
          </p:nvPr>
        </p:nvSpPr>
        <p:spPr>
          <a:xfrm>
            <a:off x="465138" y="1960860"/>
            <a:ext cx="9572625" cy="307777"/>
          </a:xfrm>
        </p:spPr>
        <p:txBody>
          <a:bodyPr/>
          <a:lstStyle/>
          <a:p>
            <a:pPr marL="0" indent="0">
              <a:buNone/>
            </a:pPr>
            <a:r>
              <a:rPr lang="en-US" sz="2400" dirty="0"/>
              <a:t>Use Power Query Editor to clean up and shape data.</a:t>
            </a:r>
          </a:p>
        </p:txBody>
      </p:sp>
      <p:pic>
        <p:nvPicPr>
          <p:cNvPr id="10" name="Picture 9" descr="An image showing the transformation process in Power Query Editor to clean and shape data.">
            <a:extLst>
              <a:ext uri="{FF2B5EF4-FFF2-40B4-BE49-F238E27FC236}">
                <a16:creationId xmlns:a16="http://schemas.microsoft.com/office/drawing/2014/main" id="{9E46B263-5A8A-45CC-A443-2ADBE5349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8" y="2324529"/>
            <a:ext cx="10347106" cy="4126376"/>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Shaping Table Structure</a:t>
            </a:r>
          </a:p>
        </p:txBody>
      </p:sp>
      <p:sp>
        <p:nvSpPr>
          <p:cNvPr id="4" name="Text Placeholder 3">
            <a:extLst>
              <a:ext uri="{FF2B5EF4-FFF2-40B4-BE49-F238E27FC236}">
                <a16:creationId xmlns:a16="http://schemas.microsoft.com/office/drawing/2014/main" id="{9AF202EB-BF29-4D35-A7AA-38D6F3779734}"/>
              </a:ext>
            </a:extLst>
          </p:cNvPr>
          <p:cNvSpPr>
            <a:spLocks noGrp="1"/>
          </p:cNvSpPr>
          <p:nvPr>
            <p:ph type="body" sz="quarter" idx="10"/>
          </p:nvPr>
        </p:nvSpPr>
        <p:spPr>
          <a:xfrm>
            <a:off x="465138" y="1960860"/>
            <a:ext cx="9572625" cy="307777"/>
          </a:xfrm>
        </p:spPr>
        <p:txBody>
          <a:bodyPr/>
          <a:lstStyle/>
          <a:p>
            <a:pPr marL="0" indent="0">
              <a:buNone/>
            </a:pPr>
            <a:r>
              <a:rPr lang="en-US" sz="2400" dirty="0"/>
              <a:t>Shape the data to meet reporting needs.</a:t>
            </a:r>
          </a:p>
        </p:txBody>
      </p:sp>
      <p:pic>
        <p:nvPicPr>
          <p:cNvPr id="6" name="Picture 5" descr="An image of Power Query Editor showing the menu option to remove the top rows of a table.">
            <a:extLst>
              <a:ext uri="{FF2B5EF4-FFF2-40B4-BE49-F238E27FC236}">
                <a16:creationId xmlns:a16="http://schemas.microsoft.com/office/drawing/2014/main" id="{7BFF3DC5-EF86-4007-88F4-8752F52E2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456154"/>
            <a:ext cx="7935521" cy="2967991"/>
          </a:xfrm>
          <a:prstGeom prst="rect">
            <a:avLst/>
          </a:prstGeom>
        </p:spPr>
      </p:pic>
      <p:pic>
        <p:nvPicPr>
          <p:cNvPr id="8" name="Picture 7" descr="An image of Power Query Editor showing the menu option to remove columns from a table.">
            <a:extLst>
              <a:ext uri="{FF2B5EF4-FFF2-40B4-BE49-F238E27FC236}">
                <a16:creationId xmlns:a16="http://schemas.microsoft.com/office/drawing/2014/main" id="{8063E277-F18A-405C-890F-809CA9DB1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244" y="1518555"/>
            <a:ext cx="4011231" cy="4843190"/>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Unpivot and Pivot columns</a:t>
            </a:r>
          </a:p>
        </p:txBody>
      </p:sp>
      <p:sp>
        <p:nvSpPr>
          <p:cNvPr id="3" name="Text Placeholder 2">
            <a:extLst>
              <a:ext uri="{FF2B5EF4-FFF2-40B4-BE49-F238E27FC236}">
                <a16:creationId xmlns:a16="http://schemas.microsoft.com/office/drawing/2014/main" id="{D7BC63BA-B2C3-4373-85E0-A9A69CF16CA1}"/>
              </a:ext>
            </a:extLst>
          </p:cNvPr>
          <p:cNvSpPr>
            <a:spLocks noGrp="1"/>
          </p:cNvSpPr>
          <p:nvPr>
            <p:ph type="body" sz="quarter" idx="10"/>
          </p:nvPr>
        </p:nvSpPr>
        <p:spPr>
          <a:xfrm>
            <a:off x="675769" y="1798022"/>
            <a:ext cx="9572625" cy="307777"/>
          </a:xfrm>
        </p:spPr>
        <p:txBody>
          <a:bodyPr/>
          <a:lstStyle/>
          <a:p>
            <a:pPr marL="0" indent="0">
              <a:buNone/>
            </a:pPr>
            <a:r>
              <a:rPr lang="en-US" dirty="0"/>
              <a:t>Transfer data from rows to columns, and columns to rows.</a:t>
            </a:r>
          </a:p>
        </p:txBody>
      </p:sp>
      <p:pic>
        <p:nvPicPr>
          <p:cNvPr id="5" name="Picture 4" descr="An image showing the results of a Pivot and Unpivot of data in Power Query Editor.">
            <a:extLst>
              <a:ext uri="{FF2B5EF4-FFF2-40B4-BE49-F238E27FC236}">
                <a16:creationId xmlns:a16="http://schemas.microsoft.com/office/drawing/2014/main" id="{3E2B0BE8-7A8E-4963-8E02-0EC3EC4D2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9" y="2268637"/>
            <a:ext cx="11084936" cy="3583794"/>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E6409B-068D-4653-BD67-AC4DDFD756B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75290F2-CDB2-4ACA-B47D-DD3BA184EB9C}">
  <ds:schemaRefs>
    <ds:schemaRef ds:uri="http://schemas.microsoft.com/sharepoint/v3/contenttype/forms"/>
  </ds:schemaRefs>
</ds:datastoreItem>
</file>

<file path=customXml/itemProps3.xml><?xml version="1.0" encoding="utf-8"?>
<ds:datastoreItem xmlns:ds="http://schemas.openxmlformats.org/officeDocument/2006/customXml" ds:itemID="{CAE471F2-B26A-459A-87C3-8CEAE4657A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2425</Words>
  <Application>Microsoft Office PowerPoint</Application>
  <PresentationFormat>Custom</PresentationFormat>
  <Paragraphs>174</Paragraphs>
  <Slides>16</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-apple-system</vt:lpstr>
      <vt:lpstr>Arial</vt:lpstr>
      <vt:lpstr>Consolas</vt:lpstr>
      <vt:lpstr>Roboto</vt:lpstr>
      <vt:lpstr>Segoe UI</vt:lpstr>
      <vt:lpstr>Segoe UI Light</vt:lpstr>
      <vt:lpstr>Segoe UI Semibold</vt:lpstr>
      <vt:lpstr>Wingdings</vt:lpstr>
      <vt:lpstr>Azure 1</vt:lpstr>
      <vt:lpstr>Azure 2</vt:lpstr>
      <vt:lpstr>Dynamics 365</vt:lpstr>
      <vt:lpstr>Office 365 PPT Template - 2017</vt:lpstr>
      <vt:lpstr>Module 3: Clean, Transform, and Load Data In Power BI</vt:lpstr>
      <vt:lpstr>Learning Objectives</vt:lpstr>
      <vt:lpstr>Lesson 1: Profiling the Data</vt:lpstr>
      <vt:lpstr>Profiling Data and Examining Structures</vt:lpstr>
      <vt:lpstr>Lesson 2:  Shaping the Data</vt:lpstr>
      <vt:lpstr>Introduction</vt:lpstr>
      <vt:lpstr>Identify column headers and names</vt:lpstr>
      <vt:lpstr>Shaping Table Structure</vt:lpstr>
      <vt:lpstr>Unpivot and Pivot columns</vt:lpstr>
      <vt:lpstr>Lesson 3: Enhance the Data Structure</vt:lpstr>
      <vt:lpstr>Apply user-friendly value replacements</vt:lpstr>
      <vt:lpstr>Evaluate and Change Column Data Types</vt:lpstr>
      <vt:lpstr>Combine Multiple Tables into a Single Table</vt:lpstr>
      <vt:lpstr>Use Advanced Editor to Modify M Code</vt:lpstr>
      <vt:lpstr>Lab: Transforming and Loading Data</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2021-02-08T22:39:15Z</dcterms:created>
  <dcterms:modified xsi:type="dcterms:W3CDTF">2021-08-08T20:19:26Z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0x010100CCF6CFD0234D3B49A8BA0EAFF2A75B6F</vt:lpwstr>
  </property>
</Properties>
</file>